
<file path=[Content_Types].xml><?xml version="1.0" encoding="utf-8"?>
<Types xmlns="http://schemas.openxmlformats.org/package/2006/content-types">
  <Default Extension="bin" ContentType="application/vnd.openxmlformats-officedocument.oleObject"/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478" r:id="rId3"/>
    <p:sldId id="467" r:id="rId4"/>
    <p:sldId id="261" r:id="rId5"/>
    <p:sldId id="262" r:id="rId6"/>
    <p:sldId id="263" r:id="rId7"/>
    <p:sldId id="498" r:id="rId8"/>
    <p:sldId id="264" r:id="rId9"/>
    <p:sldId id="549" r:id="rId10"/>
    <p:sldId id="546" r:id="rId11"/>
    <p:sldId id="548" r:id="rId12"/>
    <p:sldId id="551" r:id="rId13"/>
    <p:sldId id="552" r:id="rId14"/>
    <p:sldId id="547" r:id="rId15"/>
    <p:sldId id="277" r:id="rId16"/>
    <p:sldId id="278" r:id="rId17"/>
    <p:sldId id="279" r:id="rId18"/>
    <p:sldId id="280" r:id="rId19"/>
    <p:sldId id="281" r:id="rId20"/>
    <p:sldId id="282" r:id="rId21"/>
    <p:sldId id="285" r:id="rId22"/>
    <p:sldId id="274" r:id="rId23"/>
    <p:sldId id="419" r:id="rId24"/>
    <p:sldId id="383" r:id="rId25"/>
    <p:sldId id="381" r:id="rId26"/>
    <p:sldId id="384" r:id="rId27"/>
    <p:sldId id="541" r:id="rId28"/>
    <p:sldId id="543" r:id="rId29"/>
    <p:sldId id="539" r:id="rId30"/>
    <p:sldId id="286" r:id="rId31"/>
    <p:sldId id="518" r:id="rId32"/>
    <p:sldId id="544" r:id="rId33"/>
    <p:sldId id="283" r:id="rId34"/>
    <p:sldId id="534" r:id="rId35"/>
    <p:sldId id="533" r:id="rId36"/>
    <p:sldId id="507" r:id="rId37"/>
    <p:sldId id="542" r:id="rId38"/>
    <p:sldId id="500" r:id="rId39"/>
    <p:sldId id="470" r:id="rId40"/>
    <p:sldId id="506" r:id="rId41"/>
    <p:sldId id="358" r:id="rId42"/>
    <p:sldId id="362" r:id="rId43"/>
    <p:sldId id="360" r:id="rId44"/>
    <p:sldId id="359" r:id="rId45"/>
    <p:sldId id="521" r:id="rId46"/>
    <p:sldId id="522" r:id="rId47"/>
    <p:sldId id="526" r:id="rId48"/>
    <p:sldId id="535" r:id="rId49"/>
    <p:sldId id="536" r:id="rId50"/>
    <p:sldId id="537" r:id="rId51"/>
    <p:sldId id="531" r:id="rId52"/>
    <p:sldId id="516" r:id="rId53"/>
    <p:sldId id="515" r:id="rId54"/>
    <p:sldId id="497" r:id="rId55"/>
    <p:sldId id="540" r:id="rId56"/>
    <p:sldId id="538" r:id="rId57"/>
    <p:sldId id="405" r:id="rId58"/>
    <p:sldId id="406" r:id="rId59"/>
    <p:sldId id="407" r:id="rId60"/>
    <p:sldId id="550" r:id="rId61"/>
    <p:sldId id="517" r:id="rId62"/>
    <p:sldId id="492" r:id="rId63"/>
    <p:sldId id="483" r:id="rId64"/>
    <p:sldId id="508" r:id="rId65"/>
    <p:sldId id="511" r:id="rId66"/>
    <p:sldId id="553" r:id="rId6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55" autoAdjust="0"/>
    <p:restoredTop sz="90878" autoAdjust="0"/>
  </p:normalViewPr>
  <p:slideViewPr>
    <p:cSldViewPr>
      <p:cViewPr varScale="1">
        <p:scale>
          <a:sx n="106" d="100"/>
          <a:sy n="106" d="100"/>
        </p:scale>
        <p:origin x="219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C7250EA-B265-4E9A-9EB6-D56FA46B62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507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5613A3-820F-4152-9341-BC1506A8D97B}" type="slidenum">
              <a:rPr lang="en-US"/>
              <a:pPr/>
              <a:t>15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1738" y="712788"/>
            <a:ext cx="4513262" cy="33845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2650" y="4333875"/>
            <a:ext cx="5076825" cy="4097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77669" tIns="38835" rIns="77669" bIns="3883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54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43CADA-695D-4106-B03A-70C7E31DCEBD}" type="slidenum">
              <a:rPr lang="en-US"/>
              <a:pPr/>
              <a:t>16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1738" y="712788"/>
            <a:ext cx="4513262" cy="33845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2650" y="4333875"/>
            <a:ext cx="5076825" cy="4097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77669" tIns="38835" rIns="77669" bIns="3883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666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48DA25-0443-473C-BD67-5E4965C7C001}" type="slidenum">
              <a:rPr lang="en-US"/>
              <a:pPr/>
              <a:t>17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1738" y="712788"/>
            <a:ext cx="4513262" cy="33845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2650" y="4333875"/>
            <a:ext cx="5076825" cy="4097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77669" tIns="38835" rIns="77669" bIns="3883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70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756AF0-587D-4D9F-977E-26BC8F0C8AAB}" type="slidenum">
              <a:rPr lang="en-US"/>
              <a:pPr/>
              <a:t>18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1738" y="712788"/>
            <a:ext cx="4513262" cy="33845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2650" y="4333875"/>
            <a:ext cx="5076825" cy="4097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77669" tIns="38835" rIns="77669" bIns="3883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045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C03A61-2DD2-46ED-A02C-BB597D80AEE4}" type="slidenum">
              <a:rPr lang="en-US"/>
              <a:pPr/>
              <a:t>19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1738" y="712788"/>
            <a:ext cx="4513262" cy="33845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2650" y="4333875"/>
            <a:ext cx="5076825" cy="4097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77669" tIns="38835" rIns="77669" bIns="3883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5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3BCD5A-F09C-4448-8FF8-26D07C54BA3F}" type="slidenum">
              <a:rPr lang="en-US"/>
              <a:pPr/>
              <a:t>20</a:t>
            </a:fld>
            <a:endParaRPr lang="en-US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1738" y="712788"/>
            <a:ext cx="4513262" cy="33845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2650" y="4333875"/>
            <a:ext cx="5076825" cy="4097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77669" tIns="38835" rIns="77669" bIns="3883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505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B9028E-FFC2-4C09-8E40-7078FF63B6F5}" type="slidenum">
              <a:rPr lang="en-US"/>
              <a:pPr/>
              <a:t>33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1738" y="712788"/>
            <a:ext cx="4513262" cy="33845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2650" y="4333875"/>
            <a:ext cx="5076825" cy="4097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77669" tIns="38835" rIns="77669" bIns="3883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3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D15E84-918A-4FCD-A18F-A09F92A9E59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322010-5908-4B73-B14C-1DCEA69061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C12B61-3E01-472C-9D5B-482D878244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F91E5C-4FD2-4322-8CD3-E20C64C546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D2F2F0-9A81-4727-A42A-17E37C1FEA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F650F4-98A3-4A9C-81F3-736FA80F27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A00354-BAD7-462B-B8A7-F74B0E0F893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9C15BE-EDF9-4CB7-8ABC-1C6DCAC5C4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38444C-FAD3-4976-9E92-2599AD1528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625AD-B1F0-40C9-BCDD-7402D3B2A9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93A3FB-DF92-4DA4-8455-5D9D6557DB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0230DE7-98A0-4BC4-8220-292AA2A2776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5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4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tiff"/><Relationship Id="rId5" Type="http://schemas.openxmlformats.org/officeDocument/2006/relationships/image" Target="../media/image42.jpeg"/><Relationship Id="rId4" Type="http://schemas.openxmlformats.org/officeDocument/2006/relationships/image" Target="../media/image41.tif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.w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hyperlink" Target="http://www.museumofthegoldenratio.org/artists__contemporary.htm" TargetMode="Externa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4.png"/><Relationship Id="rId4" Type="http://schemas.openxmlformats.org/officeDocument/2006/relationships/image" Target="../media/image80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685800" y="263525"/>
            <a:ext cx="78486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/>
              <a:t>Golden Rectangle Symmetry</a:t>
            </a:r>
          </a:p>
        </p:txBody>
      </p:sp>
      <p:pic>
        <p:nvPicPr>
          <p:cNvPr id="2053" name="Picture 5" descr="D:\mss\Beginner's Guide\5\Fibonacci Phi\divine 5.jpg"/>
          <p:cNvPicPr>
            <a:picLocks noChangeAspect="1" noChangeArrowheads="1"/>
          </p:cNvPicPr>
          <p:nvPr/>
        </p:nvPicPr>
        <p:blipFill>
          <a:blip r:embed="rId2" cstate="print"/>
          <a:srcRect l="4500" t="7378" r="14281"/>
          <a:stretch>
            <a:fillRect/>
          </a:stretch>
        </p:blipFill>
        <p:spPr bwMode="auto">
          <a:xfrm>
            <a:off x="304800" y="1330325"/>
            <a:ext cx="8534400" cy="529907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2400" y="868660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Michael </a:t>
            </a:r>
            <a:r>
              <a:rPr lang="en-US" dirty="0" smtClean="0"/>
              <a:t>S. Schneider </a:t>
            </a:r>
            <a:r>
              <a:rPr lang="en-US" dirty="0" smtClean="0"/>
              <a:t>       www.constructingtheuniverse.com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0" y="228600"/>
            <a:ext cx="4368800" cy="3797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59" y="10668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Golden Ratio Calipers</a:t>
            </a:r>
            <a:endParaRPr lang="en-US" b="1" dirty="0"/>
          </a:p>
        </p:txBody>
      </p:sp>
      <p:sp>
        <p:nvSpPr>
          <p:cNvPr id="5" name="TextBox 3"/>
          <p:cNvSpPr txBox="1"/>
          <p:nvPr/>
        </p:nvSpPr>
        <p:spPr>
          <a:xfrm>
            <a:off x="7772400" y="152400"/>
            <a:ext cx="1003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9pPr>
          </a:lstStyle>
          <a:p>
            <a:r>
              <a:rPr lang="en-US" sz="2000" dirty="0" smtClean="0">
                <a:solidFill>
                  <a:srgbClr val="00B050"/>
                </a:solidFill>
              </a:rPr>
              <a:t>Page 98</a:t>
            </a:r>
            <a:endParaRPr lang="en-US" sz="2000" dirty="0">
              <a:solidFill>
                <a:srgbClr val="00B05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64"/>
          <a:stretch/>
        </p:blipFill>
        <p:spPr>
          <a:xfrm>
            <a:off x="2291977" y="3582476"/>
            <a:ext cx="4495799" cy="14403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45"/>
          <a:stretch/>
        </p:blipFill>
        <p:spPr>
          <a:xfrm>
            <a:off x="2291976" y="5046101"/>
            <a:ext cx="4464423" cy="158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3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D:\mss\Beginner's Guide\5\Fibonacci Phi\jaden phi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75" y="1295400"/>
            <a:ext cx="7019925" cy="5267325"/>
          </a:xfrm>
          <a:prstGeom prst="rect">
            <a:avLst/>
          </a:prstGeom>
          <a:noFill/>
        </p:spPr>
      </p:pic>
      <p:sp>
        <p:nvSpPr>
          <p:cNvPr id="146436" name="Line 4"/>
          <p:cNvSpPr>
            <a:spLocks noChangeShapeType="1"/>
          </p:cNvSpPr>
          <p:nvPr/>
        </p:nvSpPr>
        <p:spPr bwMode="auto">
          <a:xfrm>
            <a:off x="5257800" y="3624263"/>
            <a:ext cx="2514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6437" name="Line 5"/>
          <p:cNvSpPr>
            <a:spLocks noChangeShapeType="1"/>
          </p:cNvSpPr>
          <p:nvPr/>
        </p:nvSpPr>
        <p:spPr bwMode="auto">
          <a:xfrm>
            <a:off x="5257800" y="6215063"/>
            <a:ext cx="2514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6438" name="Text Box 6"/>
          <p:cNvSpPr txBox="1">
            <a:spLocks noChangeArrowheads="1"/>
          </p:cNvSpPr>
          <p:nvPr/>
        </p:nvSpPr>
        <p:spPr bwMode="auto">
          <a:xfrm>
            <a:off x="7949887" y="48006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6439" name="Text Box 7"/>
          <p:cNvSpPr txBox="1">
            <a:spLocks noChangeArrowheads="1"/>
          </p:cNvSpPr>
          <p:nvPr/>
        </p:nvSpPr>
        <p:spPr bwMode="auto">
          <a:xfrm>
            <a:off x="7756525" y="2362200"/>
            <a:ext cx="7232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.</a:t>
            </a:r>
            <a:r>
              <a:rPr lang="en-US" dirty="0">
                <a:solidFill>
                  <a:srgbClr val="FF0000"/>
                </a:solidFill>
              </a:rPr>
              <a:t>618</a:t>
            </a: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5257800" y="1752600"/>
            <a:ext cx="2514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30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276350"/>
            <a:ext cx="64770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91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419225"/>
            <a:ext cx="6477000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480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502" y="0"/>
            <a:ext cx="5240996" cy="685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772400" y="152400"/>
            <a:ext cx="1003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9pPr>
          </a:lstStyle>
          <a:p>
            <a:r>
              <a:rPr lang="en-US" sz="2000" dirty="0" smtClean="0">
                <a:solidFill>
                  <a:srgbClr val="00B050"/>
                </a:solidFill>
              </a:rPr>
              <a:t>Page 98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5200" y="57150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6600" y="4043082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70C0"/>
                </a:solidFill>
              </a:rPr>
              <a:t>1.618</a:t>
            </a:r>
            <a:endParaRPr lang="en-US" sz="18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44161" y="3810000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70C0"/>
                </a:solidFill>
              </a:rPr>
              <a:t>1.618</a:t>
            </a:r>
            <a:endParaRPr lang="en-US" sz="18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29090" y="1452282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70C0"/>
                </a:solidFill>
              </a:rPr>
              <a:t>1.618</a:t>
            </a:r>
            <a:endParaRPr lang="en-US" sz="18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6651" y="1219200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70C0"/>
                </a:solidFill>
              </a:rPr>
              <a:t>1.618</a:t>
            </a:r>
            <a:endParaRPr lang="en-US" sz="18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000" y="4659868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7030A0"/>
                </a:solidFill>
              </a:rPr>
              <a:t>2</a:t>
            </a:r>
            <a:r>
              <a:rPr lang="en-US" sz="1800" b="1" dirty="0" smtClean="0">
                <a:solidFill>
                  <a:srgbClr val="7030A0"/>
                </a:solidFill>
              </a:rPr>
              <a:t>.618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72561" y="4426786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7030A0"/>
                </a:solidFill>
              </a:rPr>
              <a:t>2</a:t>
            </a:r>
            <a:r>
              <a:rPr lang="en-US" sz="1800" b="1" dirty="0" smtClean="0">
                <a:solidFill>
                  <a:srgbClr val="7030A0"/>
                </a:solidFill>
              </a:rPr>
              <a:t>.618</a:t>
            </a:r>
            <a:endParaRPr lang="en-US" sz="1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83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mss\Civilizations\EGYPT\ART GEOMETRY EGYPT\sg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6038" y="2139950"/>
            <a:ext cx="6510337" cy="4032250"/>
          </a:xfrm>
          <a:prstGeom prst="rect">
            <a:avLst/>
          </a:prstGeom>
          <a:noFill/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1295400" y="152400"/>
            <a:ext cx="64770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/>
              <a:t>The Golden Rectangle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is </a:t>
            </a:r>
            <a:r>
              <a:rPr lang="en-US" sz="2000" dirty="0" smtClean="0"/>
              <a:t>also </a:t>
            </a:r>
            <a:r>
              <a:rPr lang="en-US" sz="2000" dirty="0"/>
              <a:t>known as</a:t>
            </a:r>
            <a:br>
              <a:rPr lang="en-US" sz="2000" dirty="0"/>
            </a:br>
            <a:r>
              <a:rPr lang="en-US" sz="2000" dirty="0"/>
              <a:t>the </a:t>
            </a:r>
            <a:r>
              <a:rPr lang="en-US" sz="2000" b="1" i="1" dirty="0"/>
              <a:t>rectangle of “whirling squares”</a:t>
            </a:r>
          </a:p>
          <a:p>
            <a:pPr algn="ctr"/>
            <a:endParaRPr lang="en-US" sz="1600" dirty="0"/>
          </a:p>
          <a:p>
            <a:pPr algn="ctr"/>
            <a:r>
              <a:rPr lang="en-US" sz="1800" dirty="0"/>
              <a:t>because </a:t>
            </a:r>
            <a:r>
              <a:rPr lang="en-US" sz="1800" dirty="0">
                <a:solidFill>
                  <a:srgbClr val="0070C0"/>
                </a:solidFill>
              </a:rPr>
              <a:t>drawing a </a:t>
            </a:r>
            <a:r>
              <a:rPr lang="en-US" sz="1800" b="1" dirty="0">
                <a:solidFill>
                  <a:srgbClr val="0070C0"/>
                </a:solidFill>
              </a:rPr>
              <a:t>square</a:t>
            </a:r>
            <a:r>
              <a:rPr lang="en-US" sz="1800" dirty="0">
                <a:solidFill>
                  <a:srgbClr val="0070C0"/>
                </a:solidFill>
              </a:rPr>
              <a:t> in a Golden Rectangle</a:t>
            </a:r>
            <a:br>
              <a:rPr lang="en-US" sz="1800" dirty="0">
                <a:solidFill>
                  <a:srgbClr val="0070C0"/>
                </a:solidFill>
              </a:rPr>
            </a:br>
            <a:r>
              <a:rPr lang="en-US" sz="1800" b="1" dirty="0">
                <a:solidFill>
                  <a:srgbClr val="0070C0"/>
                </a:solidFill>
              </a:rPr>
              <a:t>always leaves a </a:t>
            </a:r>
            <a:r>
              <a:rPr lang="en-US" sz="1800" b="1" i="1" dirty="0">
                <a:solidFill>
                  <a:srgbClr val="0070C0"/>
                </a:solidFill>
              </a:rPr>
              <a:t>smaller Golden Rectangle</a:t>
            </a:r>
            <a:r>
              <a:rPr lang="en-US" sz="1800" dirty="0"/>
              <a:t>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mss\Civilizations\EGYPT\ART GEOMETRY EGYPT\sgr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1275" y="2130425"/>
            <a:ext cx="6519863" cy="40417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mss\Civilizations\EGYPT\ART GEOMETRY EGYPT\sgr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1275" y="2130425"/>
            <a:ext cx="6519863" cy="40417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mss\Civilizations\EGYPT\ART GEOMETRY EGYPT\sgr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1275" y="2130425"/>
            <a:ext cx="6519863" cy="40417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:\mss\Civilizations\EGYPT\ART GEOMETRY EGYPT\sgr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1275" y="2130425"/>
            <a:ext cx="6519863" cy="40417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:\mss\Beginner's Guide\4\Root Rects\r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676680"/>
            <a:ext cx="7785276" cy="3505200"/>
          </a:xfrm>
          <a:prstGeom prst="rect">
            <a:avLst/>
          </a:prstGeom>
          <a:noFill/>
        </p:spPr>
      </p:pic>
      <p:graphicFrame>
        <p:nvGraphicFramePr>
          <p:cNvPr id="184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1886670"/>
              </p:ext>
            </p:extLst>
          </p:nvPr>
        </p:nvGraphicFramePr>
        <p:xfrm>
          <a:off x="914400" y="1676680"/>
          <a:ext cx="5646737" cy="351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4" name="CorelDRAW" r:id="rId4" imgW="5647320" imgH="3513240" progId="CorelDRAW.Graphic.13">
                  <p:embed/>
                </p:oleObj>
              </mc:Choice>
              <mc:Fallback>
                <p:oleObj name="CorelDRAW" r:id="rId4" imgW="5647320" imgH="3513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676680"/>
                        <a:ext cx="5646737" cy="3513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7630" y="381000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Golden Rectangle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234660" y="5410480"/>
            <a:ext cx="1184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1.618…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47246" y="312448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1185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:\mss\Civilizations\EGYPT\ART GEOMETRY EGYPT\sgr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1275" y="2130425"/>
            <a:ext cx="6519863" cy="404177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486400" y="457200"/>
            <a:ext cx="147917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“To infinity</a:t>
            </a:r>
          </a:p>
          <a:p>
            <a:pPr algn="ctr"/>
            <a:r>
              <a:rPr lang="en-US" sz="1400" dirty="0" smtClean="0"/>
              <a:t>and </a:t>
            </a:r>
            <a:r>
              <a:rPr lang="en-US" sz="1400" i="1" dirty="0" smtClean="0"/>
              <a:t>beyond</a:t>
            </a:r>
            <a:r>
              <a:rPr lang="en-US" sz="1400" dirty="0" smtClean="0"/>
              <a:t>!”</a:t>
            </a:r>
          </a:p>
          <a:p>
            <a:pPr algn="ctr"/>
            <a:endParaRPr lang="en-US" sz="1400" dirty="0" smtClean="0"/>
          </a:p>
          <a:p>
            <a:pPr algn="ctr"/>
            <a:r>
              <a:rPr lang="en-US" sz="1100" dirty="0" smtClean="0"/>
              <a:t>-- Buzz </a:t>
            </a:r>
            <a:r>
              <a:rPr lang="en-US" sz="1100" dirty="0" err="1" smtClean="0"/>
              <a:t>Lightyear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425" y="76200"/>
            <a:ext cx="2334558" cy="1905000"/>
          </a:xfrm>
          <a:prstGeom prst="rect">
            <a:avLst/>
          </a:prstGeom>
        </p:spPr>
      </p:pic>
      <p:pic>
        <p:nvPicPr>
          <p:cNvPr id="4" name="Buzz Lightyear - To infinity and Beyo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86200" y="48988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2241079"/>
              </p:ext>
            </p:extLst>
          </p:nvPr>
        </p:nvGraphicFramePr>
        <p:xfrm>
          <a:off x="1219200" y="2112399"/>
          <a:ext cx="6629400" cy="4136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50" name="CorelDRAW" r:id="rId3" imgW="6778800" imgH="4228920" progId="CorelDRAW.Graphic.13">
                  <p:embed/>
                </p:oleObj>
              </mc:Choice>
              <mc:Fallback>
                <p:oleObj name="CorelDRAW" r:id="rId3" imgW="6778800" imgH="4228920" progId="CorelDRAW.Graphic.1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112399"/>
                        <a:ext cx="6629400" cy="41360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81000" y="304800"/>
            <a:ext cx="830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You can find the spiral’s “eye” </a:t>
            </a:r>
            <a:r>
              <a:rPr lang="en-US" b="1" i="1" dirty="0" smtClean="0"/>
              <a:t>without drawing the spiral</a:t>
            </a:r>
            <a:r>
              <a:rPr lang="en-US" b="1" dirty="0" smtClean="0"/>
              <a:t>.</a:t>
            </a:r>
          </a:p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Just draw the diagonals of</a:t>
            </a:r>
          </a:p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the </a:t>
            </a:r>
            <a:r>
              <a:rPr lang="en-US" sz="2000" b="1" i="1" dirty="0" smtClean="0">
                <a:solidFill>
                  <a:srgbClr val="0070C0"/>
                </a:solidFill>
              </a:rPr>
              <a:t>full</a:t>
            </a:r>
            <a:r>
              <a:rPr lang="en-US" sz="2000" b="1" dirty="0" smtClean="0">
                <a:solidFill>
                  <a:srgbClr val="0070C0"/>
                </a:solidFill>
              </a:rPr>
              <a:t> Golden Rectangle</a:t>
            </a:r>
          </a:p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and a </a:t>
            </a:r>
            <a:r>
              <a:rPr lang="en-US" sz="2000" b="1" i="1" dirty="0" smtClean="0">
                <a:solidFill>
                  <a:srgbClr val="0070C0"/>
                </a:solidFill>
              </a:rPr>
              <a:t>smaller</a:t>
            </a:r>
            <a:r>
              <a:rPr lang="en-US" sz="2000" b="1" dirty="0" smtClean="0">
                <a:solidFill>
                  <a:srgbClr val="0070C0"/>
                </a:solidFill>
              </a:rPr>
              <a:t> Golden Rectangle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mss\Beginner's Guide\5\Fibonacci Phi\construct spir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300" y="234950"/>
            <a:ext cx="8407400" cy="63881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924800" y="76200"/>
            <a:ext cx="1032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Page 91</a:t>
            </a:r>
            <a:endParaRPr lang="en-US" sz="20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ut Spiral Wir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60960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 Golden Spiral </a:t>
            </a:r>
            <a:r>
              <a:rPr lang="en-US" b="1" i="1" dirty="0" smtClean="0">
                <a:solidFill>
                  <a:schemeClr val="bg1"/>
                </a:solidFill>
              </a:rPr>
              <a:t>balances</a:t>
            </a:r>
            <a:r>
              <a:rPr lang="en-US" b="1" dirty="0" smtClean="0">
                <a:solidFill>
                  <a:schemeClr val="bg1"/>
                </a:solidFill>
              </a:rPr>
              <a:t> in the same way </a:t>
            </a:r>
            <a:r>
              <a:rPr lang="en-US" b="1" i="1" dirty="0" smtClean="0">
                <a:solidFill>
                  <a:schemeClr val="bg1"/>
                </a:solidFill>
              </a:rPr>
              <a:t>no matter it’s size</a:t>
            </a:r>
            <a:r>
              <a:rPr lang="en-US" b="1" dirty="0" smtClean="0">
                <a:solidFill>
                  <a:schemeClr val="bg1"/>
                </a:solidFill>
              </a:rPr>
              <a:t>!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79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D:\mss\Civilizations\EGYPT\ART GEOMETRY EGYPT\whirlpool bl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00025"/>
            <a:ext cx="7086600" cy="63976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D:\mss\Civilizations\EGYPT\ART GEOMETRY EGYPT\m51_hst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5888"/>
            <a:ext cx="8229600" cy="65976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D:\mss\Civilizations\EGYPT\ART GEOMETRY EGYPT\hair Spiral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14300"/>
            <a:ext cx="8686800" cy="65151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380" y="152401"/>
            <a:ext cx="6599240" cy="655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0"/>
          <a:stretch/>
        </p:blipFill>
        <p:spPr>
          <a:xfrm>
            <a:off x="1447800" y="165947"/>
            <a:ext cx="6248400" cy="619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8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800"/>
            <a:ext cx="9144000" cy="621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778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70688"/>
            <a:ext cx="3523488" cy="65166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2599" y="381000"/>
            <a:ext cx="3319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To construct a</a:t>
            </a:r>
          </a:p>
          <a:p>
            <a:pPr algn="ctr"/>
            <a:r>
              <a:rPr lang="en-US" b="1" i="1" dirty="0" smtClean="0"/>
              <a:t>Golden Rectangle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start </a:t>
            </a:r>
            <a:r>
              <a:rPr lang="en-US" b="1" dirty="0"/>
              <a:t>with a </a:t>
            </a:r>
            <a:r>
              <a:rPr lang="en-US" b="1" dirty="0">
                <a:solidFill>
                  <a:srgbClr val="FF0000"/>
                </a:solidFill>
              </a:rPr>
              <a:t>square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5" name="TextBox 3"/>
          <p:cNvSpPr txBox="1"/>
          <p:nvPr/>
        </p:nvSpPr>
        <p:spPr>
          <a:xfrm>
            <a:off x="7620000" y="6732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9pPr>
          </a:lstStyle>
          <a:p>
            <a:pPr algn="ctr"/>
            <a:r>
              <a:rPr lang="en-US" dirty="0" smtClean="0">
                <a:solidFill>
                  <a:srgbClr val="00B050"/>
                </a:solidFill>
              </a:rPr>
              <a:t>Page 91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04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Object 2"/>
          <p:cNvGraphicFramePr>
            <a:graphicFrameLocks noChangeAspect="1"/>
          </p:cNvGraphicFramePr>
          <p:nvPr/>
        </p:nvGraphicFramePr>
        <p:xfrm>
          <a:off x="457200" y="274638"/>
          <a:ext cx="8229600" cy="630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74" name="CorelDRAW" r:id="rId3" imgW="9324000" imgH="7146000" progId="CorelDRAW.Graphic.13">
                  <p:embed/>
                </p:oleObj>
              </mc:Choice>
              <mc:Fallback>
                <p:oleObj name="CorelDRAW" r:id="rId3" imgW="9324000" imgH="7146000" progId="CorelDRAW.Graphic.1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74638"/>
                        <a:ext cx="8229600" cy="630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7924800" y="28545"/>
            <a:ext cx="1003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9pPr>
          </a:lstStyle>
          <a:p>
            <a:r>
              <a:rPr lang="en-US" sz="2000" dirty="0" smtClean="0">
                <a:solidFill>
                  <a:srgbClr val="00B050"/>
                </a:solidFill>
              </a:rPr>
              <a:t>Page 92</a:t>
            </a:r>
            <a:endParaRPr lang="en-US" sz="2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43613" cy="6858000"/>
          </a:xfrm>
          <a:prstGeom prst="rect">
            <a:avLst/>
          </a:prstGeom>
        </p:spPr>
      </p:pic>
      <p:pic>
        <p:nvPicPr>
          <p:cNvPr id="3" name="Picture 3" descr="C:\mss\Beginner's Guide\spirals\UNIVALV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0166" y="0"/>
            <a:ext cx="3113834" cy="4389746"/>
          </a:xfrm>
          <a:prstGeom prst="rect">
            <a:avLst/>
          </a:prstGeom>
          <a:noFill/>
        </p:spPr>
      </p:pic>
      <p:pic>
        <p:nvPicPr>
          <p:cNvPr id="4" name="Picture 5" descr="C:\MSS\Beginner's Guide\spirals\SPIRSHE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1683" y="4465946"/>
            <a:ext cx="2590800" cy="222808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52400" y="6324600"/>
            <a:ext cx="2002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devon</a:t>
            </a:r>
            <a:r>
              <a:rPr lang="en-US" dirty="0"/>
              <a:t> </a:t>
            </a:r>
            <a:r>
              <a:rPr lang="en-US" dirty="0" err="1" smtClean="0"/>
              <a:t>matlock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69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39718"/>
            <a:ext cx="5486402" cy="67785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8" y="43625"/>
            <a:ext cx="5486404" cy="677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3007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mss\Civilizations\EGYPT\ART GEOMETRY EGYPT\pea_tendri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9656" y="0"/>
            <a:ext cx="5698248" cy="4565904"/>
          </a:xfrm>
          <a:prstGeom prst="rect">
            <a:avLst/>
          </a:prstGeom>
          <a:noFill/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7239000" y="464320"/>
            <a:ext cx="1595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/>
              <a:t>Pea Tendril</a:t>
            </a:r>
          </a:p>
        </p:txBody>
      </p:sp>
      <p:pic>
        <p:nvPicPr>
          <p:cNvPr id="5" name="Picture 2" descr="C:\mss\Beginner's Guide\spirals\@ACUPUNC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668673"/>
            <a:ext cx="4495800" cy="3025853"/>
          </a:xfrm>
          <a:prstGeom prst="rect">
            <a:avLst/>
          </a:prstGeom>
          <a:noFill/>
        </p:spPr>
      </p:pic>
      <p:pic>
        <p:nvPicPr>
          <p:cNvPr id="6" name="Picture 2" descr="C:\Users\Michael\Pictures\153093179DSgWgr_ph.jpg"/>
          <p:cNvPicPr>
            <a:picLocks noChangeAspect="1" noChangeArrowheads="1"/>
          </p:cNvPicPr>
          <p:nvPr/>
        </p:nvPicPr>
        <p:blipFill>
          <a:blip r:embed="rId5" cstate="print"/>
          <a:srcRect t="17389" r="16292" b="26611"/>
          <a:stretch>
            <a:fillRect/>
          </a:stretch>
        </p:blipFill>
        <p:spPr bwMode="auto">
          <a:xfrm>
            <a:off x="5029200" y="4565905"/>
            <a:ext cx="3939400" cy="2063496"/>
          </a:xfrm>
          <a:prstGeom prst="rect">
            <a:avLst/>
          </a:prstGeom>
          <a:noFill/>
        </p:spPr>
      </p:pic>
      <p:pic>
        <p:nvPicPr>
          <p:cNvPr id="7" name="Picture 6" descr="C:\MSS\Beginner's Guide\spirals\@RAMHORN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447" y="381000"/>
            <a:ext cx="3305011" cy="1670199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77811" y="2209800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Growing size &amp;</a:t>
            </a:r>
            <a:br>
              <a:rPr lang="en-US" dirty="0" smtClean="0"/>
            </a:br>
            <a:r>
              <a:rPr lang="en-US" dirty="0" smtClean="0"/>
              <a:t>greater weight,</a:t>
            </a:r>
            <a:br>
              <a:rPr lang="en-US" dirty="0" smtClean="0"/>
            </a:br>
            <a:r>
              <a:rPr lang="en-US" dirty="0" smtClean="0"/>
              <a:t>but the same balance!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33375"/>
            <a:ext cx="8572500" cy="61912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6248400"/>
            <a:ext cx="18149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angela</a:t>
            </a:r>
            <a:r>
              <a:rPr lang="en-US" dirty="0"/>
              <a:t> </a:t>
            </a:r>
            <a:r>
              <a:rPr lang="en-US" dirty="0" err="1" smtClean="0"/>
              <a:t>chong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7724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343" y="0"/>
            <a:ext cx="4159314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86600" y="6324600"/>
            <a:ext cx="17988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Cynthia Mao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5275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195" y="0"/>
            <a:ext cx="4559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8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76201"/>
            <a:ext cx="6705602" cy="670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78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" y="423862"/>
            <a:ext cx="8639175" cy="60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35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95883"/>
            <a:ext cx="8991600" cy="50662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60960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62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1751013" y="1666875"/>
          <a:ext cx="5640387" cy="352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4" name="CorelDRAW" r:id="rId3" imgW="5640120" imgH="3523320" progId="CorelDRAW.Graphic.13">
                  <p:embed/>
                </p:oleObj>
              </mc:Choice>
              <mc:Fallback>
                <p:oleObj name="CorelDRAW" r:id="rId3" imgW="5640120" imgH="3523320" progId="CorelDRAW.Graphic.1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1013" y="1666875"/>
                        <a:ext cx="5640387" cy="3522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85446" y="31242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276600" y="53340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</a:t>
            </a: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0"/>
            <a:ext cx="4038600" cy="4038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5"/>
          <a:stretch/>
        </p:blipFill>
        <p:spPr>
          <a:xfrm>
            <a:off x="152400" y="3612776"/>
            <a:ext cx="4038600" cy="3245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90600"/>
            <a:ext cx="4038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6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D:\mss\Beginner's Guide\5\Fibonacci Phi\divine 5.jpg"/>
          <p:cNvPicPr>
            <a:picLocks noChangeAspect="1" noChangeArrowheads="1"/>
          </p:cNvPicPr>
          <p:nvPr/>
        </p:nvPicPr>
        <p:blipFill>
          <a:blip r:embed="rId2" cstate="print"/>
          <a:srcRect l="4500" t="7378" r="14281"/>
          <a:stretch>
            <a:fillRect/>
          </a:stretch>
        </p:blipFill>
        <p:spPr bwMode="auto">
          <a:xfrm>
            <a:off x="304800" y="690563"/>
            <a:ext cx="8534400" cy="529907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23900" y="152400"/>
            <a:ext cx="76962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Visual Center of Gravity, a Point of “Balance”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04801" y="6172200"/>
            <a:ext cx="853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Whatever you put there </a:t>
            </a:r>
            <a:r>
              <a:rPr lang="en-US" b="1" i="1" dirty="0" smtClean="0">
                <a:solidFill>
                  <a:srgbClr val="0070C0"/>
                </a:solidFill>
              </a:rPr>
              <a:t>seems to stand out </a:t>
            </a:r>
            <a:r>
              <a:rPr lang="en-US" dirty="0" smtClean="0">
                <a:solidFill>
                  <a:srgbClr val="0070C0"/>
                </a:solidFill>
              </a:rPr>
              <a:t>in the picture.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" name="TextBox 3"/>
          <p:cNvSpPr txBox="1"/>
          <p:nvPr/>
        </p:nvSpPr>
        <p:spPr>
          <a:xfrm>
            <a:off x="7620000" y="6732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9pPr>
          </a:lstStyle>
          <a:p>
            <a:pPr algn="ctr"/>
            <a:r>
              <a:rPr lang="en-US" dirty="0" smtClean="0">
                <a:solidFill>
                  <a:srgbClr val="00B050"/>
                </a:solidFill>
              </a:rPr>
              <a:t>Page 93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D:\mss\Beginner's Guide\5\Fibonacci Phi\divine_Proportion_Final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01663"/>
            <a:ext cx="8534400" cy="5651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09600" y="7620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</a:t>
            </a:r>
            <a:r>
              <a:rPr lang="en-US" i="1" dirty="0" smtClean="0"/>
              <a:t>house</a:t>
            </a:r>
            <a:r>
              <a:rPr lang="en-US" dirty="0" smtClean="0"/>
              <a:t> is intended to be the visual center of gravity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96200" y="6698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9pPr>
          </a:lstStyle>
          <a:p>
            <a:pPr algn="ctr"/>
            <a:r>
              <a:rPr lang="en-US" dirty="0" smtClean="0">
                <a:solidFill>
                  <a:srgbClr val="00B050"/>
                </a:solidFill>
              </a:rPr>
              <a:t>Page 94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D:\mss\Beginner's Guide\5\Fibonacci Phi\divine_Proportion_Final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804863"/>
            <a:ext cx="8534400" cy="52451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696200" y="6698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9pPr>
          </a:lstStyle>
          <a:p>
            <a:pPr algn="ctr"/>
            <a:r>
              <a:rPr lang="en-US" dirty="0" smtClean="0">
                <a:solidFill>
                  <a:srgbClr val="00B050"/>
                </a:solidFill>
              </a:rPr>
              <a:t>Page 94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9" name="Picture 3" descr="D:\mss\Beginner's Guide\5\Fibonacci Phi\divine_Proportion_Final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793750"/>
            <a:ext cx="8534400" cy="5270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696200" y="6698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9pPr>
          </a:lstStyle>
          <a:p>
            <a:pPr algn="ctr"/>
            <a:r>
              <a:rPr lang="en-US" dirty="0" smtClean="0">
                <a:solidFill>
                  <a:srgbClr val="00B050"/>
                </a:solidFill>
              </a:rPr>
              <a:t>Page 94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591"/>
            <a:ext cx="9144000" cy="566881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620000" y="6732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9pPr>
          </a:lstStyle>
          <a:p>
            <a:pPr algn="ctr"/>
            <a:r>
              <a:rPr lang="en-US" dirty="0" smtClean="0">
                <a:solidFill>
                  <a:srgbClr val="00B050"/>
                </a:solidFill>
              </a:rPr>
              <a:t>Page 93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31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606"/>
            <a:ext cx="9144000" cy="567278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620000" y="6732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9pPr>
          </a:lstStyle>
          <a:p>
            <a:pPr algn="ctr"/>
            <a:r>
              <a:rPr lang="en-US" dirty="0" smtClean="0">
                <a:solidFill>
                  <a:srgbClr val="00B050"/>
                </a:solidFill>
              </a:rPr>
              <a:t>Page 93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7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504" y="0"/>
            <a:ext cx="4238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556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540"/>
            <a:ext cx="9144000" cy="56729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540"/>
            <a:ext cx="9144000" cy="567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0411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075"/>
            <a:ext cx="9144000" cy="5657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075"/>
            <a:ext cx="91440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4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1751013" y="1666875"/>
          <a:ext cx="5640387" cy="352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8" name="CorelDRAW" r:id="rId3" imgW="5640120" imgH="3523320" progId="CorelDRAW.Graphic.13">
                  <p:embed/>
                </p:oleObj>
              </mc:Choice>
              <mc:Fallback>
                <p:oleObj name="CorelDRAW" r:id="rId3" imgW="5640120" imgH="3523320" progId="CorelDRAW.Graphic.1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1013" y="1666875"/>
                        <a:ext cx="5640387" cy="3522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667000" y="52578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Midpoint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15000" y="2438400"/>
            <a:ext cx="312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Drawing</a:t>
            </a:r>
            <a:r>
              <a:rPr lang="en-US" dirty="0" smtClean="0"/>
              <a:t> this red line isn’t necessary – it just shows where to open the compass between.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305"/>
            <a:ext cx="9144000" cy="5691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305"/>
            <a:ext cx="9144000" cy="569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362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4" y="681295"/>
            <a:ext cx="8932292" cy="54954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4" y="681295"/>
            <a:ext cx="8932292" cy="549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611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96200" y="6698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9pPr>
          </a:lstStyle>
          <a:p>
            <a:pPr algn="ctr"/>
            <a:r>
              <a:rPr lang="en-US" dirty="0" smtClean="0">
                <a:solidFill>
                  <a:srgbClr val="00B050"/>
                </a:solidFill>
              </a:rPr>
              <a:t>Page 94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16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96200" y="6698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9pPr>
          </a:lstStyle>
          <a:p>
            <a:pPr algn="ctr"/>
            <a:r>
              <a:rPr lang="en-US" dirty="0" smtClean="0">
                <a:solidFill>
                  <a:srgbClr val="00B050"/>
                </a:solidFill>
              </a:rPr>
              <a:t>Page 94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0583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469"/>
            <a:ext cx="9144000" cy="56750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170"/>
            <a:ext cx="9144000" cy="56616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0" y="6732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9pPr>
          </a:lstStyle>
          <a:p>
            <a:pPr algn="ctr"/>
            <a:r>
              <a:rPr lang="en-US" dirty="0" smtClean="0">
                <a:solidFill>
                  <a:srgbClr val="00B050"/>
                </a:solidFill>
              </a:rPr>
              <a:t>Page 93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2133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817" y="0"/>
            <a:ext cx="4390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424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r="3369"/>
          <a:stretch/>
        </p:blipFill>
        <p:spPr>
          <a:xfrm>
            <a:off x="2662518" y="285750"/>
            <a:ext cx="3863788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949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232" y="1010054"/>
            <a:ext cx="5431536" cy="48573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" y="23336"/>
            <a:ext cx="8610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Cropping a photo as a Golden Rectangle</a:t>
            </a:r>
          </a:p>
          <a:p>
            <a:pPr algn="ctr"/>
            <a:r>
              <a:rPr lang="en-US" sz="1800" dirty="0" smtClean="0"/>
              <a:t>First ask: </a:t>
            </a:r>
            <a:r>
              <a:rPr lang="en-US" sz="1800" b="1" dirty="0" smtClean="0"/>
              <a:t>Where is </a:t>
            </a:r>
            <a:r>
              <a:rPr lang="en-US" sz="1800" b="1" i="1" dirty="0" smtClean="0">
                <a:solidFill>
                  <a:srgbClr val="00B050"/>
                </a:solidFill>
              </a:rPr>
              <a:t>the visual center of gravity?</a:t>
            </a:r>
            <a:endParaRPr lang="en-US" sz="18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23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90600"/>
            <a:ext cx="5505450" cy="49391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988" y="95815"/>
            <a:ext cx="8861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Identifying the visual center of gravity </a:t>
            </a:r>
            <a:r>
              <a:rPr lang="en-US" sz="2000" i="1" dirty="0" smtClean="0"/>
              <a:t>automatically</a:t>
            </a:r>
            <a:r>
              <a:rPr lang="en-US" sz="2000" dirty="0" smtClean="0"/>
              <a:t> shows you</a:t>
            </a:r>
            <a:br>
              <a:rPr lang="en-US" sz="2000" dirty="0" smtClean="0"/>
            </a:br>
            <a:r>
              <a:rPr lang="en-US" sz="2000" dirty="0" smtClean="0"/>
              <a:t>how to find the Golden Rectangle around it!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8107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007270"/>
            <a:ext cx="3009368" cy="486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9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1747838" y="1665288"/>
          <a:ext cx="5646737" cy="3525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82" name="CorelDRAW" r:id="rId3" imgW="5646240" imgH="3525120" progId="CorelDRAW.Graphic.13">
                  <p:embed/>
                </p:oleObj>
              </mc:Choice>
              <mc:Fallback>
                <p:oleObj name="CorelDRAW" r:id="rId3" imgW="5646240" imgH="3525120" progId="CorelDRAW.Graphic.1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7838" y="1665288"/>
                        <a:ext cx="5646737" cy="3525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483"/>
            <a:ext cx="9144000" cy="565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580" y="0"/>
            <a:ext cx="376083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96200" y="6698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9pPr>
          </a:lstStyle>
          <a:p>
            <a:pPr algn="ctr"/>
            <a:r>
              <a:rPr lang="en-US" dirty="0" smtClean="0">
                <a:solidFill>
                  <a:srgbClr val="00B050"/>
                </a:solidFill>
              </a:rPr>
              <a:t>Page 97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0462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7" t="12287" r="16537" b="22876"/>
          <a:stretch/>
        </p:blipFill>
        <p:spPr>
          <a:xfrm>
            <a:off x="125179" y="35858"/>
            <a:ext cx="8857782" cy="6822142"/>
          </a:xfrm>
          <a:prstGeom prst="rect">
            <a:avLst/>
          </a:prstGeom>
        </p:spPr>
      </p:pic>
      <p:pic>
        <p:nvPicPr>
          <p:cNvPr id="3" name="Picture 2" descr="D:\mss\Civilizations\EGYPT\ART GEOMETRY EGYPT\sgr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5320552"/>
            <a:ext cx="2270125" cy="14072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308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50" y="1600200"/>
            <a:ext cx="2501900" cy="3657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" y="5580476"/>
            <a:ext cx="883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http://</a:t>
            </a:r>
            <a:r>
              <a:rPr lang="en-US" b="1" dirty="0">
                <a:hlinkClick r:id="rId2"/>
              </a:rPr>
              <a:t>www.museumofthegoldenratio.org</a:t>
            </a:r>
            <a:r>
              <a:rPr lang="en-US" dirty="0">
                <a:hlinkClick r:id="rId2"/>
              </a:rPr>
              <a:t>/artists__</a:t>
            </a:r>
            <a:r>
              <a:rPr lang="en-US" dirty="0" smtClean="0">
                <a:hlinkClick r:id="rId2"/>
              </a:rPr>
              <a:t>contemporary.htm</a:t>
            </a:r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64317" y="618565"/>
            <a:ext cx="46153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/>
              <a:t>Museum of the Golden Ratio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575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01000" y="2133600"/>
            <a:ext cx="990600" cy="1295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4" b="28066"/>
          <a:stretch/>
        </p:blipFill>
        <p:spPr>
          <a:xfrm>
            <a:off x="0" y="690282"/>
            <a:ext cx="9144000" cy="4231342"/>
          </a:xfrm>
          <a:prstGeom prst="rect">
            <a:avLst/>
          </a:prstGeom>
        </p:spPr>
      </p:pic>
      <p:pic>
        <p:nvPicPr>
          <p:cNvPr id="4" name="The SpongeBob Squarepants Theme 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9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679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685800" y="263525"/>
            <a:ext cx="78486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smtClean="0"/>
              <a:t>Homework?</a:t>
            </a:r>
            <a:endParaRPr lang="en-US" sz="4800" b="1" dirty="0"/>
          </a:p>
        </p:txBody>
      </p:sp>
      <p:pic>
        <p:nvPicPr>
          <p:cNvPr id="2053" name="Picture 5" descr="D:\mss\Beginner's Guide\5\Fibonacci Phi\divine 5.jpg"/>
          <p:cNvPicPr>
            <a:picLocks noChangeAspect="1" noChangeArrowheads="1"/>
          </p:cNvPicPr>
          <p:nvPr/>
        </p:nvPicPr>
        <p:blipFill>
          <a:blip r:embed="rId2" cstate="print"/>
          <a:srcRect l="4500" t="7378" r="14281"/>
          <a:stretch>
            <a:fillRect/>
          </a:stretch>
        </p:blipFill>
        <p:spPr bwMode="auto">
          <a:xfrm>
            <a:off x="304800" y="1330325"/>
            <a:ext cx="8534400" cy="5299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2666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7060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30" y="1680210"/>
            <a:ext cx="5615940" cy="3497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0" y="838200"/>
            <a:ext cx="560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Make an arc in the upward direction too!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4653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2514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</a:p>
        </p:txBody>
      </p:sp>
      <p:sp>
        <p:nvSpPr>
          <p:cNvPr id="3" name="Rectangle 2"/>
          <p:cNvSpPr/>
          <p:nvPr/>
        </p:nvSpPr>
        <p:spPr>
          <a:xfrm>
            <a:off x="6019800" y="5172670"/>
            <a:ext cx="723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.</a:t>
            </a:r>
            <a:r>
              <a:rPr lang="en-US" dirty="0"/>
              <a:t>618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52800" y="5177135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45024" y="304800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whole is a </a:t>
            </a:r>
            <a:r>
              <a:rPr lang="en-US" b="1" dirty="0" smtClean="0"/>
              <a:t>large Golden Rectangle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91400" y="1855676"/>
            <a:ext cx="160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And this small rectangle added onto the square is a </a:t>
            </a:r>
            <a:r>
              <a:rPr lang="en-US" sz="1800" i="1" dirty="0" smtClean="0"/>
              <a:t>small</a:t>
            </a:r>
            <a:r>
              <a:rPr lang="en-US" sz="1800" dirty="0" smtClean="0"/>
              <a:t> Golden Rectangle!</a:t>
            </a:r>
            <a:endParaRPr lang="en-US" sz="1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220" y="1680210"/>
            <a:ext cx="5623560" cy="3497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840" y="3284220"/>
            <a:ext cx="5623560" cy="34975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5"/>
          <a:stretch/>
        </p:blipFill>
        <p:spPr>
          <a:xfrm>
            <a:off x="1760220" y="70373"/>
            <a:ext cx="5623560" cy="32138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59" y="10668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Golden Ratio Calipers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232647" y="4802177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91200" y="2895600"/>
            <a:ext cx="723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.</a:t>
            </a:r>
            <a:r>
              <a:rPr lang="en-US" dirty="0"/>
              <a:t>618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52800" y="2900065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5313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1789</TotalTime>
  <Words>267</Words>
  <Application>Microsoft Office PowerPoint</Application>
  <PresentationFormat>On-screen Show (4:3)</PresentationFormat>
  <Paragraphs>80</Paragraphs>
  <Slides>66</Slides>
  <Notes>7</Notes>
  <HiddenSlides>0</HiddenSlides>
  <MMClips>3</MMClips>
  <ScaleCrop>false</ScaleCrop>
  <HeadingPairs>
    <vt:vector size="8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9" baseType="lpstr">
      <vt:lpstr>Times New Roman</vt:lpstr>
      <vt:lpstr>Default Design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Schneider</dc:creator>
  <cp:lastModifiedBy>Michael</cp:lastModifiedBy>
  <cp:revision>282</cp:revision>
  <dcterms:created xsi:type="dcterms:W3CDTF">2009-11-15T15:36:20Z</dcterms:created>
  <dcterms:modified xsi:type="dcterms:W3CDTF">2022-01-16T02:06:10Z</dcterms:modified>
</cp:coreProperties>
</file>